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5238" autoAdjust="0"/>
  </p:normalViewPr>
  <p:slideViewPr>
    <p:cSldViewPr>
      <p:cViewPr varScale="1">
        <p:scale>
          <a:sx n="74" d="100"/>
          <a:sy n="74" d="100"/>
        </p:scale>
        <p:origin x="1428" y="6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43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pPr rtl="0"/>
            <a:fld id="{379F49BB-B7F1-4474-A8F3-4C021809C998}" type="datetime1">
              <a:rPr lang="ru-RU" smtClean="0"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685214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pPr rtl="0"/>
            <a:fld id="{1C06303B-4454-42BB-9E7F-2194DB6ABB14}" type="datetime1">
              <a:rPr lang="ru-RU" noProof="0" smtClean="0"/>
              <a:t>14.01.2020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9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3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74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61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95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3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8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6" descr="Карта мира"/>
          <p:cNvSpPr>
            <a:spLocks noEditPoints="1"/>
          </p:cNvSpPr>
          <p:nvPr/>
        </p:nvSpPr>
        <p:spPr bwMode="gray">
          <a:xfrm>
            <a:off x="-3572" y="285750"/>
            <a:ext cx="9145191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350" noProof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449" y="1828802"/>
            <a:ext cx="7317105" cy="3048001"/>
          </a:xfrm>
        </p:spPr>
        <p:txBody>
          <a:bodyPr rtlCol="0">
            <a:normAutofit/>
          </a:bodyPr>
          <a:lstStyle>
            <a:lvl1pPr>
              <a:defRPr sz="330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290F7C-2B45-445F-8470-695E36A09C65}" type="datetime1">
              <a:rPr lang="ru-RU" noProof="0" smtClean="0"/>
              <a:t>14.01.2020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685800"/>
            <a:ext cx="1601153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913448" y="685800"/>
            <a:ext cx="5563552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C165DC-B68A-4F49-B4C1-249D99CCA2BF}" type="datetime1">
              <a:rPr lang="ru-RU" noProof="0" smtClean="0"/>
              <a:t>14.01.2020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4B627B-251F-4BF6-BCE8-607E6C972FE7}" type="datetime1">
              <a:rPr lang="ru-RU" noProof="0" smtClean="0"/>
              <a:t>14.01.2020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50" y="3429003"/>
            <a:ext cx="7317105" cy="2362199"/>
          </a:xfrm>
        </p:spPr>
        <p:txBody>
          <a:bodyPr rtlCol="0" anchor="b">
            <a:normAutofit/>
          </a:bodyPr>
          <a:lstStyle>
            <a:lvl1pPr algn="l">
              <a:defRPr sz="3301" b="0" cap="all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01" y="685804"/>
            <a:ext cx="5891331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8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7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1B570B-D67A-4E92-BAD2-DFFC0662C643}" type="datetime1">
              <a:rPr lang="ru-RU" noProof="0" smtClean="0"/>
              <a:t>14.01.2020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925200" y="1828800"/>
            <a:ext cx="3532470" cy="43434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98084" y="1828800"/>
            <a:ext cx="3532470" cy="43434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081AE9-93D7-459B-BEFF-91C47A19C69B}" type="datetime1">
              <a:rPr lang="ru-RU" noProof="0" smtClean="0"/>
              <a:t>14.01.2020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3448" y="1828802"/>
            <a:ext cx="353279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7" indent="0">
              <a:buNone/>
              <a:defRPr sz="1500" b="1"/>
            </a:lvl2pPr>
            <a:lvl3pPr marL="685994" indent="0">
              <a:buNone/>
              <a:defRPr sz="1350" b="1"/>
            </a:lvl3pPr>
            <a:lvl4pPr marL="1028991" indent="0">
              <a:buNone/>
              <a:defRPr sz="1200" b="1"/>
            </a:lvl4pPr>
            <a:lvl5pPr marL="1371989" indent="0">
              <a:buNone/>
              <a:defRPr sz="1200" b="1"/>
            </a:lvl5pPr>
            <a:lvl6pPr marL="1714986" indent="0">
              <a:buNone/>
              <a:defRPr sz="1200" b="1"/>
            </a:lvl6pPr>
            <a:lvl7pPr marL="2057983" indent="0">
              <a:buNone/>
              <a:defRPr sz="1200" b="1"/>
            </a:lvl7pPr>
            <a:lvl8pPr marL="2400980" indent="0">
              <a:buNone/>
              <a:defRPr sz="1200" b="1"/>
            </a:lvl8pPr>
            <a:lvl9pPr marL="2743977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913448" y="2743203"/>
            <a:ext cx="3532790" cy="3428999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97764" y="1828802"/>
            <a:ext cx="353279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7" indent="0">
              <a:buNone/>
              <a:defRPr sz="1500" b="1"/>
            </a:lvl2pPr>
            <a:lvl3pPr marL="685994" indent="0">
              <a:buNone/>
              <a:defRPr sz="1350" b="1"/>
            </a:lvl3pPr>
            <a:lvl4pPr marL="1028991" indent="0">
              <a:buNone/>
              <a:defRPr sz="1200" b="1"/>
            </a:lvl4pPr>
            <a:lvl5pPr marL="1371989" indent="0">
              <a:buNone/>
              <a:defRPr sz="1200" b="1"/>
            </a:lvl5pPr>
            <a:lvl6pPr marL="1714986" indent="0">
              <a:buNone/>
              <a:defRPr sz="1200" b="1"/>
            </a:lvl6pPr>
            <a:lvl7pPr marL="2057983" indent="0">
              <a:buNone/>
              <a:defRPr sz="1200" b="1"/>
            </a:lvl7pPr>
            <a:lvl8pPr marL="2400980" indent="0">
              <a:buNone/>
              <a:defRPr sz="1200" b="1"/>
            </a:lvl8pPr>
            <a:lvl9pPr marL="2743977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97764" y="2743203"/>
            <a:ext cx="3532790" cy="3428999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055E57-EFBD-418F-A803-E77B3CAA4321}" type="datetime1">
              <a:rPr lang="ru-RU" noProof="0" smtClean="0"/>
              <a:t>14.01.2020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AFB036-DF79-472A-A6AA-AFAA2F9779B5}" type="datetime1">
              <a:rPr lang="ru-RU" noProof="0" smtClean="0"/>
              <a:t>14.01.2020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9E2FB-BF4B-40A2-8618-766BB2FE52EB}" type="datetime1">
              <a:rPr lang="ru-RU" noProof="0" smtClean="0"/>
              <a:t>14.01.2020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sz="1350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rtlCol="0" anchor="b">
            <a:noAutofit/>
          </a:bodyPr>
          <a:lstStyle>
            <a:lvl1pPr algn="l">
              <a:defRPr sz="3001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00506" y="685800"/>
            <a:ext cx="4230202" cy="54864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3294" y="4876800"/>
            <a:ext cx="2915409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7" indent="0">
              <a:buNone/>
              <a:defRPr sz="900"/>
            </a:lvl2pPr>
            <a:lvl3pPr marL="685994" indent="0">
              <a:buNone/>
              <a:defRPr sz="750"/>
            </a:lvl3pPr>
            <a:lvl4pPr marL="1028991" indent="0">
              <a:buNone/>
              <a:defRPr sz="675"/>
            </a:lvl4pPr>
            <a:lvl5pPr marL="1371989" indent="0">
              <a:buNone/>
              <a:defRPr sz="675"/>
            </a:lvl5pPr>
            <a:lvl6pPr marL="1714986" indent="0">
              <a:buNone/>
              <a:defRPr sz="675"/>
            </a:lvl6pPr>
            <a:lvl7pPr marL="2057983" indent="0">
              <a:buNone/>
              <a:defRPr sz="675"/>
            </a:lvl7pPr>
            <a:lvl8pPr marL="2400980" indent="0">
              <a:buNone/>
              <a:defRPr sz="675"/>
            </a:lvl8pPr>
            <a:lvl9pPr marL="2743977" indent="0">
              <a:buNone/>
              <a:defRPr sz="675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45BA6F-2409-4D2D-80BF-5C1E1444F911}" type="datetime1">
              <a:rPr lang="ru-RU" noProof="0" smtClean="0"/>
              <a:t>14.01.2020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sz="1350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rtlCol="0" anchor="b">
            <a:noAutofit/>
          </a:bodyPr>
          <a:lstStyle>
            <a:lvl1pPr algn="l">
              <a:defRPr sz="3001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97" indent="0">
              <a:buNone/>
              <a:defRPr sz="2101"/>
            </a:lvl2pPr>
            <a:lvl3pPr marL="685994" indent="0">
              <a:buNone/>
              <a:defRPr sz="1800"/>
            </a:lvl3pPr>
            <a:lvl4pPr marL="1028991" indent="0">
              <a:buNone/>
              <a:defRPr sz="1500"/>
            </a:lvl4pPr>
            <a:lvl5pPr marL="1371989" indent="0">
              <a:buNone/>
              <a:defRPr sz="1500"/>
            </a:lvl5pPr>
            <a:lvl6pPr marL="1714986" indent="0">
              <a:buNone/>
              <a:defRPr sz="1500"/>
            </a:lvl6pPr>
            <a:lvl7pPr marL="2057983" indent="0">
              <a:buNone/>
              <a:defRPr sz="1500"/>
            </a:lvl7pPr>
            <a:lvl8pPr marL="2400980" indent="0">
              <a:buNone/>
              <a:defRPr sz="1500"/>
            </a:lvl8pPr>
            <a:lvl9pPr marL="2743977" indent="0">
              <a:buNone/>
              <a:defRPr sz="15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3294" y="4876800"/>
            <a:ext cx="2915409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7" indent="0">
              <a:buNone/>
              <a:defRPr sz="900"/>
            </a:lvl2pPr>
            <a:lvl3pPr marL="685994" indent="0">
              <a:buNone/>
              <a:defRPr sz="750"/>
            </a:lvl3pPr>
            <a:lvl4pPr marL="1028991" indent="0">
              <a:buNone/>
              <a:defRPr sz="675"/>
            </a:lvl4pPr>
            <a:lvl5pPr marL="1371989" indent="0">
              <a:buNone/>
              <a:defRPr sz="675"/>
            </a:lvl5pPr>
            <a:lvl6pPr marL="1714986" indent="0">
              <a:buNone/>
              <a:defRPr sz="675"/>
            </a:lvl6pPr>
            <a:lvl7pPr marL="2057983" indent="0">
              <a:buNone/>
              <a:defRPr sz="675"/>
            </a:lvl7pPr>
            <a:lvl8pPr marL="2400980" indent="0">
              <a:buNone/>
              <a:defRPr sz="675"/>
            </a:lvl8pPr>
            <a:lvl9pPr marL="2743977" indent="0">
              <a:buNone/>
              <a:defRPr sz="675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891BE2-0CD3-42A8-AC53-54231E377835}" type="datetime1">
              <a:rPr lang="ru-RU" noProof="0" smtClean="0"/>
              <a:t>14.01.2020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50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450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7B32F2F2-2B24-4442-9DAD-35A6F790AF37}" type="datetime1">
              <a:rPr lang="ru-RU" noProof="0" smtClean="0"/>
              <a:t>14.01.2020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94" rtl="0" eaLnBrk="1" latinLnBrk="0" hangingPunct="1">
        <a:lnSpc>
          <a:spcPct val="90000"/>
        </a:lnSpc>
        <a:spcBef>
          <a:spcPct val="0"/>
        </a:spcBef>
        <a:buNone/>
        <a:defRPr sz="3001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99" indent="-171499" algn="l" defTabSz="685994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7" indent="-171499" algn="l" defTabSz="685994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795" indent="-171499" algn="l" defTabSz="685994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20294" indent="-171499" algn="l" defTabSz="685994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793" indent="-171499" algn="l" defTabSz="685994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291" indent="-171499" algn="l" defTabSz="685994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89" indent="-171499" algn="l" defTabSz="685994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88" indent="-171499" algn="l" defTabSz="685994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87" indent="-171499" algn="l" defTabSz="685994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94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91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89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86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83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8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7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657" y="2132520"/>
            <a:ext cx="7317105" cy="2286596"/>
          </a:xfrm>
        </p:spPr>
        <p:txBody>
          <a:bodyPr rtlCol="0">
            <a:normAutofit/>
          </a:bodyPr>
          <a:lstStyle/>
          <a:p>
            <a:pPr algn="ctr" rtl="0"/>
            <a:r>
              <a:rPr lang="ru" sz="1800" b="1" dirty="0">
                <a:solidFill>
                  <a:schemeClr val="tx1">
                    <a:lumMod val="75000"/>
                  </a:schemeClr>
                </a:solidFill>
              </a:rPr>
              <a:t>ТРАНСПОРТНО ЛОГИСТИЧЕСКАЯ КОМПАНИЯ</a:t>
            </a:r>
          </a:p>
        </p:txBody>
      </p:sp>
      <p:pic>
        <p:nvPicPr>
          <p:cNvPr id="4" name="Рисунок 3" descr="C:\Users\user2\AppData\Local\Microsoft\Windows\Temporary Internet Files\Content.Outlook\ETXUZBMM\ТРАНСАВТО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17" y="2726739"/>
            <a:ext cx="5192478" cy="1147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617" y="1268199"/>
            <a:ext cx="7184669" cy="756280"/>
          </a:xfrm>
        </p:spPr>
        <p:txBody>
          <a:bodyPr rtlCol="0">
            <a:normAutofit/>
          </a:bodyPr>
          <a:lstStyle/>
          <a:p>
            <a:r>
              <a:rPr lang="ru-RU" sz="4051" dirty="0">
                <a:solidFill>
                  <a:schemeClr val="accent6">
                    <a:lumMod val="75000"/>
                  </a:schemeClr>
                </a:solidFill>
                <a:latin typeface="Futura New Bold" panose="020B0902020204020203" pitchFamily="34" charset="0"/>
              </a:rPr>
              <a:t>Специализация</a:t>
            </a:r>
            <a:endParaRPr lang="ru" sz="4051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556" y="2402619"/>
            <a:ext cx="457614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>
              <a:solidFill>
                <a:schemeClr val="bg2">
                  <a:lumMod val="50000"/>
                </a:schemeClr>
              </a:solidFill>
              <a:latin typeface="Futura PT Heavy" panose="020B0802020204020203" pitchFamily="34" charset="0"/>
            </a:endParaRPr>
          </a:p>
          <a:p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ООО «</a:t>
            </a:r>
            <a:r>
              <a:rPr lang="ru-RU" sz="1500" dirty="0" err="1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ТрансАвто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» предлагает Вам оказать услугу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по перевозке опасных грузов и грузов  повышенной опасности (взрывчатые вещества промышленного назначения, боеприпасы, порох, патроны, а также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другие взрывчатые материалы, легковоспламеняющиеся жидкости </a:t>
            </a:r>
            <a:endParaRPr lang="en-US" sz="1500" dirty="0">
              <a:solidFill>
                <a:schemeClr val="tx1">
                  <a:lumMod val="75000"/>
                </a:schemeClr>
              </a:solidFill>
              <a:latin typeface="Futura PT Heavy" panose="020B0802020204020203" pitchFamily="34" charset="0"/>
            </a:endParaRPr>
          </a:p>
          <a:p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и вещества, токсичные и инфекционные вещества и газы)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по территории Российской Федерации и стран СНГ.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   </a:t>
            </a:r>
          </a:p>
          <a:p>
            <a:endParaRPr lang="ru-RU" sz="1500" dirty="0">
              <a:solidFill>
                <a:schemeClr val="bg2">
                  <a:lumMod val="50000"/>
                </a:schemeClr>
              </a:solidFill>
              <a:latin typeface="Futura PT Heavy" panose="020B0802020204020203" pitchFamily="34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261" y="2564680"/>
            <a:ext cx="3570023" cy="2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617" y="1268199"/>
            <a:ext cx="7184669" cy="756280"/>
          </a:xfrm>
        </p:spPr>
        <p:txBody>
          <a:bodyPr rtlCol="0">
            <a:normAutofit/>
          </a:bodyPr>
          <a:lstStyle/>
          <a:p>
            <a:r>
              <a:rPr lang="ru-RU" sz="4051" dirty="0">
                <a:solidFill>
                  <a:schemeClr val="accent6">
                    <a:lumMod val="75000"/>
                  </a:schemeClr>
                </a:solidFill>
                <a:latin typeface="Futura New Bold" panose="020B0902020204020203" pitchFamily="34" charset="0"/>
              </a:rPr>
              <a:t>ПРИНЦИП </a:t>
            </a:r>
            <a:r>
              <a:rPr lang="ru-RU" sz="4051" dirty="0" err="1">
                <a:solidFill>
                  <a:schemeClr val="accent6">
                    <a:lumMod val="75000"/>
                  </a:schemeClr>
                </a:solidFill>
                <a:latin typeface="Futura New Bold" panose="020B0902020204020203" pitchFamily="34" charset="0"/>
              </a:rPr>
              <a:t>раБОТЫ</a:t>
            </a:r>
            <a:endParaRPr lang="ru" sz="405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535" y="2186538"/>
            <a:ext cx="8103010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73" indent="-21437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Futura PT Heavy" panose="020B0802020204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Опыт нашей работы позволяет предоставлять услугу оперативно с соблюдением      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 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     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требований безопасности при перевозке, гарантируя качество и надежность;</a:t>
            </a:r>
          </a:p>
          <a:p>
            <a:pPr marL="214373" indent="-21437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1500" dirty="0">
              <a:solidFill>
                <a:schemeClr val="tx1">
                  <a:lumMod val="75000"/>
                </a:schemeClr>
              </a:solidFill>
              <a:latin typeface="Futura PT Heavy" panose="020B0802020204020203" pitchFamily="34" charset="0"/>
            </a:endParaRPr>
          </a:p>
          <a:p>
            <a:pPr marL="214373" indent="-21437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 Все автомобили нашей компании специально оборудованы для перевозки 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    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    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опасных грузов в соответствии с требованиями Европейского соглашения </a:t>
            </a:r>
            <a:endParaRPr lang="en-US" sz="1500" dirty="0">
              <a:solidFill>
                <a:schemeClr val="tx1">
                  <a:lumMod val="75000"/>
                </a:schemeClr>
              </a:solidFill>
              <a:latin typeface="Futura PT Heavy" panose="020B0802020204020203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    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о международной дорожной перевозке опасных грузов (ДОПОГ)</a:t>
            </a:r>
            <a:endParaRPr lang="en-US" sz="1500" dirty="0">
              <a:solidFill>
                <a:schemeClr val="tx1">
                  <a:lumMod val="75000"/>
                </a:schemeClr>
              </a:solidFill>
              <a:latin typeface="Futura PT Heavy" panose="020B0802020204020203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    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и включены в единый реестр категорирования транспортных средств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;</a:t>
            </a:r>
            <a:endParaRPr lang="ru-RU" sz="1500" dirty="0">
              <a:solidFill>
                <a:schemeClr val="tx1">
                  <a:lumMod val="75000"/>
                </a:schemeClr>
              </a:solidFill>
              <a:latin typeface="Futura PT Heavy" panose="020B0802020204020203" pitchFamily="34" charset="0"/>
            </a:endParaRPr>
          </a:p>
          <a:p>
            <a:pPr marL="214373" indent="-21437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1500" dirty="0">
              <a:solidFill>
                <a:schemeClr val="tx1">
                  <a:lumMod val="75000"/>
                </a:schemeClr>
              </a:solidFill>
              <a:latin typeface="Futura PT Heavy" panose="020B0802020204020203" pitchFamily="34" charset="0"/>
            </a:endParaRPr>
          </a:p>
          <a:p>
            <a:pPr marL="214373" indent="-21437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Водители прошли соответствующее обучение и имеют ДОПОГ-свидетельства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;</a:t>
            </a:r>
            <a:endParaRPr lang="ru-RU" sz="1500" dirty="0">
              <a:solidFill>
                <a:schemeClr val="tx1">
                  <a:lumMod val="75000"/>
                </a:schemeClr>
              </a:solidFill>
              <a:latin typeface="Futura PT Heavy" panose="020B0802020204020203" pitchFamily="34" charset="0"/>
            </a:endParaRPr>
          </a:p>
          <a:p>
            <a:pPr marL="214373" indent="-21437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1500" dirty="0">
              <a:solidFill>
                <a:schemeClr val="tx1">
                  <a:lumMod val="75000"/>
                </a:schemeClr>
              </a:solidFill>
              <a:latin typeface="Futura PT Heavy" panose="020B0802020204020203" pitchFamily="34" charset="0"/>
            </a:endParaRPr>
          </a:p>
          <a:p>
            <a:pPr marL="214373" indent="-21437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В штате сертифицированные консультанты по вопросам безопасности перевозок 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       опасных грузов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</a:rPr>
              <a:t>;</a:t>
            </a:r>
            <a:endParaRPr lang="ru-RU" sz="1500" dirty="0">
              <a:solidFill>
                <a:schemeClr val="tx1">
                  <a:lumMod val="75000"/>
                </a:schemeClr>
              </a:solidFill>
              <a:latin typeface="Futura PT Heavy" panose="020B0802020204020203" pitchFamily="34" charset="0"/>
            </a:endParaRPr>
          </a:p>
          <a:p>
            <a:pPr marL="214373" indent="-21437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500" dirty="0">
              <a:solidFill>
                <a:schemeClr val="tx1">
                  <a:lumMod val="75000"/>
                </a:schemeClr>
              </a:solidFill>
              <a:latin typeface="Futura PT Heavy" panose="020B0802020204020203" pitchFamily="34" charset="0"/>
            </a:endParaRPr>
          </a:p>
          <a:p>
            <a:pPr marL="214373" indent="-21437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  <a:cs typeface="Tahoma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  <a:cs typeface="Tahoma" pitchFamily="34" charset="0"/>
              </a:rPr>
              <a:t>Современный автопарк – более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  <a:cs typeface="Tahoma" pitchFamily="34" charset="0"/>
              </a:rPr>
              <a:t> 2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  <a:cs typeface="Tahoma" pitchFamily="34" charset="0"/>
              </a:rPr>
              <a:t>5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  <a:cs typeface="Tahoma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Futura PT Heavy" panose="020B0802020204020203" pitchFamily="34" charset="0"/>
                <a:cs typeface="Tahoma" pitchFamily="34" charset="0"/>
              </a:rPr>
              <a:t>единиц транспорта.</a:t>
            </a:r>
          </a:p>
          <a:p>
            <a:pPr marL="214373" indent="-214373">
              <a:buFont typeface="Wingdings" panose="05000000000000000000" pitchFamily="2" charset="2"/>
              <a:buChar char="q"/>
            </a:pPr>
            <a:endParaRPr lang="ru-RU" sz="1350" dirty="0">
              <a:solidFill>
                <a:schemeClr val="tx1">
                  <a:lumMod val="75000"/>
                </a:schemeClr>
              </a:solidFill>
              <a:latin typeface="Futura PT Heavy" panose="020B0802020204020203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617" y="1268199"/>
            <a:ext cx="7184669" cy="756280"/>
          </a:xfrm>
        </p:spPr>
        <p:txBody>
          <a:bodyPr rtlCol="0">
            <a:normAutofit/>
          </a:bodyPr>
          <a:lstStyle/>
          <a:p>
            <a:r>
              <a:rPr lang="ru-RU" sz="4051" dirty="0">
                <a:solidFill>
                  <a:schemeClr val="accent6">
                    <a:lumMod val="75000"/>
                  </a:schemeClr>
                </a:solidFill>
                <a:latin typeface="Futura New Bold" panose="020B0902020204020203" pitchFamily="34" charset="0"/>
              </a:rPr>
              <a:t>Наш опыт работы</a:t>
            </a:r>
            <a:endParaRPr lang="ru" sz="4051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555" y="2672719"/>
            <a:ext cx="486180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248" indent="-25724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Перевозки грузов с 1 по 9 классы опасности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;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Futura PT Heavy" panose="020B0802020204020203" pitchFamily="34" charset="0"/>
            </a:endParaRPr>
          </a:p>
          <a:p>
            <a:pPr marL="257248" indent="-25724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Перевозки крупногабаритной техники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;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Futura PT Heavy" panose="020B0802020204020203" pitchFamily="34" charset="0"/>
            </a:endParaRPr>
          </a:p>
          <a:p>
            <a:pPr marL="257248" indent="-25724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Перевозки груза в условиях крайнего севера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;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Futura PT Heavy" panose="020B0802020204020203" pitchFamily="34" charset="0"/>
            </a:endParaRPr>
          </a:p>
          <a:p>
            <a:pPr marL="257248" indent="-25724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Организация </a:t>
            </a:r>
            <a:r>
              <a:rPr lang="ru-RU" sz="1500" dirty="0" err="1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мультимодальных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 перевозок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;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Futura PT Heavy" panose="020B0802020204020203" pitchFamily="34" charset="0"/>
            </a:endParaRPr>
          </a:p>
          <a:p>
            <a:pPr marL="257248" indent="-25724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Международные перевозки опасного груза   </a:t>
            </a:r>
            <a:endParaRPr lang="en-US" sz="1500" dirty="0">
              <a:solidFill>
                <a:schemeClr val="tx1">
                  <a:lumMod val="50000"/>
                </a:schemeClr>
              </a:solidFill>
              <a:latin typeface="Futura PT Heavy" panose="020B0802020204020203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     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(Узбекистан, Азербайджан, Армения, </a:t>
            </a:r>
            <a:endParaRPr lang="en-US" sz="1500" dirty="0">
              <a:solidFill>
                <a:schemeClr val="tx1">
                  <a:lumMod val="50000"/>
                </a:schemeClr>
              </a:solidFill>
              <a:latin typeface="Futura PT Heavy" panose="020B0802020204020203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     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Казахстан, Мексика)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.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Futura PT Heavy" panose="020B0802020204020203" pitchFamily="34" charset="0"/>
            </a:endParaRPr>
          </a:p>
          <a:p>
            <a:pPr marL="214373" indent="-214373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ru-RU" sz="1500" dirty="0">
              <a:solidFill>
                <a:schemeClr val="bg2">
                  <a:lumMod val="50000"/>
                </a:schemeClr>
              </a:solidFill>
              <a:latin typeface="Futura PT Heavy" panose="020B0802020204020203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82" y="2031655"/>
            <a:ext cx="3972566" cy="309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4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617" y="1268199"/>
            <a:ext cx="7184669" cy="756280"/>
          </a:xfrm>
        </p:spPr>
        <p:txBody>
          <a:bodyPr rtlCol="0">
            <a:normAutofit/>
          </a:bodyPr>
          <a:lstStyle/>
          <a:p>
            <a:r>
              <a:rPr lang="ru-RU" sz="4051" dirty="0">
                <a:solidFill>
                  <a:schemeClr val="accent6">
                    <a:lumMod val="75000"/>
                  </a:schemeClr>
                </a:solidFill>
                <a:latin typeface="Futura New Bold" panose="020B0902020204020203" pitchFamily="34" charset="0"/>
              </a:rPr>
              <a:t>Наши преимущества</a:t>
            </a:r>
            <a:endParaRPr lang="ru" sz="4051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2" descr="https://yt3.ggpht.com/a/AGF-l7_1NbXqI0Sc3NIOtmragM-FG2AjlymdqpDcX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502" y="2078498"/>
            <a:ext cx="3025124" cy="30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5618" y="2433111"/>
            <a:ext cx="5780147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73" indent="-21437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Многолетний Опыт работы </a:t>
            </a:r>
            <a:endParaRPr lang="en-US" sz="1500" dirty="0">
              <a:solidFill>
                <a:schemeClr val="tx1">
                  <a:lumMod val="50000"/>
                </a:schemeClr>
              </a:solidFill>
              <a:latin typeface="Futura PT Heavy" panose="020B0802020204020203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   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(компания существует с 2011 года)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;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Futura PT Heavy" panose="020B0802020204020203" pitchFamily="34" charset="0"/>
            </a:endParaRPr>
          </a:p>
          <a:p>
            <a:pPr marL="214373" indent="-21437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Отлаженная работа по составлению маршрутов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движения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;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Futura PT Heavy" panose="020B0802020204020203" pitchFamily="34" charset="0"/>
            </a:endParaRPr>
          </a:p>
          <a:p>
            <a:pPr marL="214373" indent="-21437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Получение специальных разрешений на перевозку груза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    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в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короткие сроки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;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Futura PT Heavy" panose="020B0802020204020203" pitchFamily="34" charset="0"/>
            </a:endParaRPr>
          </a:p>
          <a:p>
            <a:pPr marL="214373" indent="-21437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Регулярный мониторинг за ходом перевозки грузов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;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Futura PT Heavy" panose="020B0802020204020203" pitchFamily="34" charset="0"/>
            </a:endParaRPr>
          </a:p>
          <a:p>
            <a:pPr marL="214373" indent="-21437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Обеспечение вооруженного сопровождения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;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Futura PT Heavy" panose="020B0802020204020203" pitchFamily="34" charset="0"/>
            </a:endParaRPr>
          </a:p>
          <a:p>
            <a:pPr marL="214373" indent="-21437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Предоставление персонального специалиста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;</a:t>
            </a:r>
          </a:p>
          <a:p>
            <a:pPr marL="214373" indent="-21437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Страхование грузов (по желанию заказчика)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0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617" y="1268199"/>
            <a:ext cx="7184669" cy="756280"/>
          </a:xfrm>
        </p:spPr>
        <p:txBody>
          <a:bodyPr rtlCol="0">
            <a:normAutofit/>
          </a:bodyPr>
          <a:lstStyle/>
          <a:p>
            <a:r>
              <a:rPr lang="ru-RU" sz="4051" dirty="0">
                <a:solidFill>
                  <a:schemeClr val="accent6">
                    <a:lumMod val="75000"/>
                  </a:schemeClr>
                </a:solidFill>
                <a:latin typeface="Futura New Bold" panose="020B0902020204020203" pitchFamily="34" charset="0"/>
              </a:rPr>
              <a:t>Нам уже доверяют</a:t>
            </a:r>
            <a:endParaRPr lang="ru" sz="4051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575" y="2491563"/>
            <a:ext cx="507788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Futura New Bold" panose="020B0902020204020203" pitchFamily="34" charset="0"/>
              </a:rPr>
              <a:t>Наличие опыта работы и средств для предоставления услуг позволяет проводить гибкую тарифную политику и индивидуальный подход к нашим партнерам. </a:t>
            </a:r>
          </a:p>
          <a:p>
            <a:pPr algn="ctr"/>
            <a:endParaRPr lang="en-US" sz="15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5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500" b="1" u="sng" dirty="0">
                <a:solidFill>
                  <a:schemeClr val="tx1">
                    <a:lumMod val="50000"/>
                  </a:schemeClr>
                </a:solidFill>
                <a:latin typeface="Futura PT Heavy" panose="020B0802020204020203" pitchFamily="34" charset="0"/>
              </a:rPr>
              <a:t>Среди наших партнеров </a:t>
            </a:r>
            <a:endParaRPr lang="en-US" sz="1500" b="1" u="sng" dirty="0">
              <a:solidFill>
                <a:schemeClr val="tx1">
                  <a:lumMod val="50000"/>
                </a:schemeClr>
              </a:solidFill>
              <a:latin typeface="Futura PT Heavy" panose="020B0802020204020203" pitchFamily="34" charset="0"/>
            </a:endParaRPr>
          </a:p>
          <a:p>
            <a:endParaRPr lang="ru-RU" sz="1500" b="1" u="sng" dirty="0">
              <a:solidFill>
                <a:schemeClr val="accent6">
                  <a:lumMod val="75000"/>
                </a:schemeClr>
              </a:solidFill>
              <a:latin typeface="Futura PT Heavy" panose="020B0802020204020203" pitchFamily="34" charset="0"/>
            </a:endParaRP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ФКП АВАНГАРД </a:t>
            </a: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г.Стерлитамак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 ,</a:t>
            </a: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ООО «Уралтехнотранс» </a:t>
            </a: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г.Стерлитамак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,</a:t>
            </a: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ПАО «Казанский вертолетный завод» </a:t>
            </a: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г.Казань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 </a:t>
            </a: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ООО «Авангард» </a:t>
            </a: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г.Москва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, </a:t>
            </a: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ФКП «Самарский завод «Коммунар» Самарская обл.,</a:t>
            </a: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ОАО «116 Арсенал» РМЭ , </a:t>
            </a: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пгт.Краснооктябрьский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 </a:t>
            </a: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ООО «РАУЕС» </a:t>
            </a: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г.Москва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 и </a:t>
            </a: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др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Futura PT Heavy" panose="020B0802020204020203" pitchFamily="34" charset="0"/>
              </a:rPr>
              <a:t>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 b="3016"/>
          <a:stretch>
            <a:fillRect/>
          </a:stretch>
        </p:blipFill>
        <p:spPr>
          <a:xfrm>
            <a:off x="6030542" y="2078498"/>
            <a:ext cx="2699312" cy="380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4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80928"/>
            <a:ext cx="8227168" cy="2333662"/>
          </a:xfrm>
          <a:prstGeom prst="rect">
            <a:avLst/>
          </a:prstGeom>
        </p:spPr>
      </p:pic>
      <p:pic>
        <p:nvPicPr>
          <p:cNvPr id="8" name="Рисунок 7" descr="C:\Users\user2\AppData\Local\Microsoft\Windows\Temporary Internet Files\Content.Outlook\ETXUZBMM\ТРАНСАВТО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20" y="1106138"/>
            <a:ext cx="3794565" cy="842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7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с картой мира в формате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950_TF02804891" id="{10105F6D-A78B-4DA6-8BF8-A08165FE4818}" vid="{0CE5EFA7-78C3-40D2-920E-5F54BAA1710D}"/>
    </a:ext>
  </a:extLst>
</a:theme>
</file>

<file path=ppt/theme/theme2.xml><?xml version="1.0" encoding="utf-8"?>
<a:theme xmlns:a="http://schemas.openxmlformats.org/drawingml/2006/main" name="Тема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Серия «Карты мира», презентация с картой мира (широкоэкранный формат)</Template>
  <TotalTime>169</TotalTime>
  <Words>332</Words>
  <Application>Microsoft Office PowerPoint</Application>
  <PresentationFormat>Экран (4:3)</PresentationFormat>
  <Paragraphs>57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Century Gothic</vt:lpstr>
      <vt:lpstr>Futura New Bold</vt:lpstr>
      <vt:lpstr>Futura PT Heavy</vt:lpstr>
      <vt:lpstr>Tahoma</vt:lpstr>
      <vt:lpstr>Wingdings</vt:lpstr>
      <vt:lpstr>Презентация с картой мира в формате 16x9</vt:lpstr>
      <vt:lpstr>ТРАНСПОРТНО ЛОГИСТИЧЕСКАЯ КОМПАНИЯ</vt:lpstr>
      <vt:lpstr>Специализация</vt:lpstr>
      <vt:lpstr>ПРИНЦИП раБОТЫ</vt:lpstr>
      <vt:lpstr>Наш опыт работы</vt:lpstr>
      <vt:lpstr>Наши преимущества</vt:lpstr>
      <vt:lpstr>Нам уже доверяют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user</dc:creator>
  <cp:lastModifiedBy>user</cp:lastModifiedBy>
  <cp:revision>16</cp:revision>
  <dcterms:created xsi:type="dcterms:W3CDTF">2020-01-10T10:45:51Z</dcterms:created>
  <dcterms:modified xsi:type="dcterms:W3CDTF">2020-01-14T08:29:01Z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